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3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2ED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REVENUE </a:t>
            </a:r>
            <a:r>
              <a:rPr lang="en-US" baseline="0" dirty="0"/>
              <a:t>STREAM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832795489654398E-2"/>
          <c:y val="0.20875419315380767"/>
          <c:w val="0.91435411001824141"/>
          <c:h val="0.71039316882936998"/>
        </c:manualLayout>
      </c:layout>
      <c:lineChart>
        <c:grouping val="percent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Profit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Sheet1!$C$2:$N$2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 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Sheet1!$C$3:$N$3</c:f>
              <c:numCache>
                <c:formatCode>General</c:formatCode>
                <c:ptCount val="12"/>
                <c:pt idx="0">
                  <c:v>24000</c:v>
                </c:pt>
                <c:pt idx="1">
                  <c:v>17500</c:v>
                </c:pt>
                <c:pt idx="2">
                  <c:v>38000</c:v>
                </c:pt>
                <c:pt idx="3">
                  <c:v>45000</c:v>
                </c:pt>
                <c:pt idx="4">
                  <c:v>35000</c:v>
                </c:pt>
                <c:pt idx="5">
                  <c:v>55500</c:v>
                </c:pt>
                <c:pt idx="6">
                  <c:v>63200</c:v>
                </c:pt>
                <c:pt idx="7">
                  <c:v>69500</c:v>
                </c:pt>
                <c:pt idx="8">
                  <c:v>73000</c:v>
                </c:pt>
                <c:pt idx="9">
                  <c:v>81400</c:v>
                </c:pt>
                <c:pt idx="10">
                  <c:v>87000</c:v>
                </c:pt>
                <c:pt idx="11">
                  <c:v>97500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0-4BF8-899B-F5C3A937CEC2}"/>
            </c:ext>
          </c:extLst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Overhead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Sheet1!$C$2:$N$2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 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Sheet1!$C$4:$N$4</c:f>
              <c:numCache>
                <c:formatCode>General</c:formatCode>
                <c:ptCount val="12"/>
                <c:pt idx="0">
                  <c:v>63000</c:v>
                </c:pt>
                <c:pt idx="1">
                  <c:v>63000</c:v>
                </c:pt>
                <c:pt idx="2">
                  <c:v>63000</c:v>
                </c:pt>
                <c:pt idx="3">
                  <c:v>63000</c:v>
                </c:pt>
                <c:pt idx="4">
                  <c:v>63000</c:v>
                </c:pt>
                <c:pt idx="5">
                  <c:v>63000</c:v>
                </c:pt>
                <c:pt idx="6">
                  <c:v>63000</c:v>
                </c:pt>
                <c:pt idx="7">
                  <c:v>63000</c:v>
                </c:pt>
                <c:pt idx="8">
                  <c:v>63000</c:v>
                </c:pt>
                <c:pt idx="9">
                  <c:v>63000</c:v>
                </c:pt>
                <c:pt idx="10">
                  <c:v>63000</c:v>
                </c:pt>
                <c:pt idx="11">
                  <c:v>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E0-4BF8-899B-F5C3A937CEC2}"/>
            </c:ext>
          </c:extLst>
        </c:ser>
        <c:ser>
          <c:idx val="2"/>
          <c:order val="2"/>
          <c:tx>
            <c:strRef>
              <c:f>Sheet1!$B$5</c:f>
              <c:strCache>
                <c:ptCount val="1"/>
                <c:pt idx="0">
                  <c:v>Net Profit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Sheet1!$C$2:$N$2</c:f>
              <c:strCache>
                <c:ptCount val="12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 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</c:strCache>
            </c:strRef>
          </c:cat>
          <c:val>
            <c:numRef>
              <c:f>Sheet1!$C$5:$N$5</c:f>
              <c:numCache>
                <c:formatCode>General</c:formatCode>
                <c:ptCount val="12"/>
                <c:pt idx="0">
                  <c:v>-39000</c:v>
                </c:pt>
                <c:pt idx="1">
                  <c:v>-45500</c:v>
                </c:pt>
                <c:pt idx="2">
                  <c:v>-25000</c:v>
                </c:pt>
                <c:pt idx="3">
                  <c:v>-18000</c:v>
                </c:pt>
                <c:pt idx="4">
                  <c:v>-28000</c:v>
                </c:pt>
                <c:pt idx="5">
                  <c:v>-7500</c:v>
                </c:pt>
                <c:pt idx="6">
                  <c:v>200</c:v>
                </c:pt>
                <c:pt idx="7">
                  <c:v>6500</c:v>
                </c:pt>
                <c:pt idx="8">
                  <c:v>10000</c:v>
                </c:pt>
                <c:pt idx="9">
                  <c:v>18400</c:v>
                </c:pt>
                <c:pt idx="10">
                  <c:v>24000</c:v>
                </c:pt>
                <c:pt idx="11">
                  <c:v>34500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E0-4BF8-899B-F5C3A937CE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31257903"/>
        <c:axId val="1531266639"/>
      </c:lineChart>
      <c:catAx>
        <c:axId val="1531257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266639"/>
        <c:crosses val="autoZero"/>
        <c:auto val="1"/>
        <c:lblAlgn val="ctr"/>
        <c:lblOffset val="100"/>
        <c:noMultiLvlLbl val="0"/>
      </c:catAx>
      <c:valAx>
        <c:axId val="1531266639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25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57AC-718B-4D0D-8A60-8BBD281EB29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79BDD-CEE9-4FAD-8000-94067DB5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4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5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3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5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5D37E-A792-4BF4-9616-5C27220FCD57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4C91F-1E8B-4019-8FB0-9F09E9F7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wallpaperscraft.com/image/los_angeles_city_landscape_california_58937_1920x108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736" y="0"/>
            <a:ext cx="12438209" cy="69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7" y="2442969"/>
            <a:ext cx="5780535" cy="57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14" y="449231"/>
            <a:ext cx="2867438" cy="131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266" y="1844144"/>
            <a:ext cx="34904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MODEL</a:t>
            </a:r>
            <a:endParaRPr lang="en-US" sz="2400" b="0" cap="none" spc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8813"/>
            <a:ext cx="5149458" cy="18091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58" y="4985106"/>
            <a:ext cx="5272736" cy="186306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65992" y="623744"/>
            <a:ext cx="2449611" cy="2140122"/>
            <a:chOff x="262073" y="809586"/>
            <a:chExt cx="3242336" cy="2832693"/>
          </a:xfrm>
        </p:grpSpPr>
        <p:sp>
          <p:nvSpPr>
            <p:cNvPr id="12" name="Rectangle 11"/>
            <p:cNvSpPr/>
            <p:nvPr/>
          </p:nvSpPr>
          <p:spPr>
            <a:xfrm>
              <a:off x="262073" y="3100196"/>
              <a:ext cx="3242336" cy="5420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 SALES</a:t>
              </a:r>
              <a:endParaRPr lang="en-US" b="0" cap="none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11525" y="809586"/>
              <a:ext cx="2143432" cy="214343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22"/>
            <a:stretch/>
          </p:blipFill>
          <p:spPr>
            <a:xfrm>
              <a:off x="457636" y="910204"/>
              <a:ext cx="2922636" cy="200997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377682" y="734049"/>
            <a:ext cx="2256781" cy="2447283"/>
            <a:chOff x="9184645" y="739452"/>
            <a:chExt cx="2987106" cy="3239255"/>
          </a:xfrm>
        </p:grpSpPr>
        <p:sp>
          <p:nvSpPr>
            <p:cNvPr id="16" name="Rectangle 15"/>
            <p:cNvSpPr/>
            <p:nvPr/>
          </p:nvSpPr>
          <p:spPr>
            <a:xfrm>
              <a:off x="9184645" y="3030061"/>
              <a:ext cx="2987106" cy="94864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INITIAL</a:t>
              </a:r>
            </a:p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SYSTEM SETUP</a:t>
              </a:r>
              <a:endParaRPr lang="en-US" b="0" cap="none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606480" y="739452"/>
              <a:ext cx="2143432" cy="214343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8446" y="904077"/>
              <a:ext cx="2548420" cy="175157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6"/>
          <a:stretch/>
        </p:blipFill>
        <p:spPr>
          <a:xfrm>
            <a:off x="10014154" y="4985106"/>
            <a:ext cx="2177846" cy="186306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251142" y="2431624"/>
            <a:ext cx="2257848" cy="2600456"/>
            <a:chOff x="1426850" y="2715399"/>
            <a:chExt cx="2988517" cy="3441997"/>
          </a:xfrm>
        </p:grpSpPr>
        <p:sp>
          <p:nvSpPr>
            <p:cNvPr id="19" name="Rectangle 18"/>
            <p:cNvSpPr/>
            <p:nvPr/>
          </p:nvSpPr>
          <p:spPr>
            <a:xfrm>
              <a:off x="1426850" y="5208750"/>
              <a:ext cx="2988517" cy="94864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MONTHLY</a:t>
              </a:r>
            </a:p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MAINTENANCE</a:t>
              </a:r>
              <a:endParaRPr lang="en-US" b="0" cap="none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822890" y="2918809"/>
              <a:ext cx="2143432" cy="214343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288" y="2715399"/>
              <a:ext cx="2134034" cy="208357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097619" y="2654624"/>
            <a:ext cx="2262116" cy="2330482"/>
            <a:chOff x="2477032" y="2763865"/>
            <a:chExt cx="2425985" cy="2499303"/>
          </a:xfrm>
        </p:grpSpPr>
        <p:sp>
          <p:nvSpPr>
            <p:cNvPr id="26" name="Rectangle 25"/>
            <p:cNvSpPr/>
            <p:nvPr/>
          </p:nvSpPr>
          <p:spPr>
            <a:xfrm>
              <a:off x="2477032" y="4616837"/>
              <a:ext cx="24259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pc="3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WEBSITE</a:t>
              </a:r>
            </a:p>
            <a:p>
              <a:pPr algn="ctr"/>
              <a:r>
                <a:rPr lang="en-US" b="0" cap="none" spc="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ADVERTISEMENTS</a:t>
              </a:r>
              <a:endParaRPr lang="en-US" b="0" cap="none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21681" y="2763865"/>
              <a:ext cx="1736689" cy="173668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237" y="2919255"/>
              <a:ext cx="1927631" cy="159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8401425" y="4614979"/>
            <a:ext cx="1789471" cy="5899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396303" y="3686140"/>
            <a:ext cx="1947744" cy="194774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401424" y="1684747"/>
            <a:ext cx="1789471" cy="5899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070221" y="4671239"/>
            <a:ext cx="1789471" cy="5899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946544" y="1688967"/>
            <a:ext cx="1789471" cy="5899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75" y="542343"/>
            <a:ext cx="4970211" cy="522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49" y="2666531"/>
            <a:ext cx="2010607" cy="921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05014" y="6120941"/>
            <a:ext cx="40295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STRATEGIES</a:t>
            </a:r>
            <a:endParaRPr lang="en-US" sz="24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14716" y="698090"/>
            <a:ext cx="1947744" cy="1947744"/>
            <a:chOff x="883542" y="698090"/>
            <a:chExt cx="2235872" cy="22358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64" y="698090"/>
              <a:ext cx="2211029" cy="2235872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883542" y="698090"/>
              <a:ext cx="2235872" cy="223587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4716" y="3686140"/>
            <a:ext cx="1947744" cy="1958971"/>
            <a:chOff x="802816" y="3551259"/>
            <a:chExt cx="2235872" cy="22487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406" y="3551259"/>
              <a:ext cx="2194449" cy="221974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802816" y="3564147"/>
              <a:ext cx="2235872" cy="223587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0420" y="712597"/>
            <a:ext cx="1947744" cy="1947744"/>
            <a:chOff x="9171522" y="658762"/>
            <a:chExt cx="2235872" cy="22358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2826" y="698090"/>
              <a:ext cx="2153264" cy="215326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9171522" y="658762"/>
              <a:ext cx="2235872" cy="223587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83" y="3907120"/>
            <a:ext cx="1364785" cy="132255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0382" y="2801276"/>
            <a:ext cx="20353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PARTNERSHIP</a:t>
            </a:r>
          </a:p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JKMM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5895" y="5833316"/>
            <a:ext cx="21053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PAID </a:t>
            </a:r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SEEDING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45393" y="2812503"/>
            <a:ext cx="20177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</a:p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ADVERTISING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18050" y="5771006"/>
            <a:ext cx="2640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</a:t>
            </a:r>
          </a:p>
          <a:p>
            <a:pPr algn="ctr"/>
            <a:r>
              <a:rPr lang="en-US" sz="20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542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994648" y="3263731"/>
            <a:ext cx="8467164" cy="6723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5107" y="2071426"/>
            <a:ext cx="2519083" cy="25190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97%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Provide positive feedback</a:t>
            </a:r>
          </a:p>
        </p:txBody>
      </p:sp>
      <p:sp>
        <p:nvSpPr>
          <p:cNvPr id="3" name="Oval 2"/>
          <p:cNvSpPr/>
          <p:nvPr/>
        </p:nvSpPr>
        <p:spPr>
          <a:xfrm>
            <a:off x="3505201" y="2071425"/>
            <a:ext cx="2519083" cy="2519083"/>
          </a:xfrm>
          <a:prstGeom prst="ellipse">
            <a:avLst/>
          </a:prstGeom>
          <a:solidFill>
            <a:srgbClr val="2ED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Approved by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Hospital </a:t>
            </a:r>
            <a:r>
              <a:rPr lang="en-US" sz="3600" dirty="0" err="1" smtClean="0">
                <a:solidFill>
                  <a:schemeClr val="bg1"/>
                </a:solidFill>
              </a:rPr>
              <a:t>Serdang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75295" y="2071426"/>
            <a:ext cx="2519083" cy="2519083"/>
          </a:xfrm>
          <a:prstGeom prst="ellipse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 least</a:t>
            </a:r>
          </a:p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Building owners in the first year</a:t>
            </a:r>
          </a:p>
        </p:txBody>
      </p:sp>
      <p:sp>
        <p:nvSpPr>
          <p:cNvPr id="5" name="Oval 4"/>
          <p:cNvSpPr/>
          <p:nvPr/>
        </p:nvSpPr>
        <p:spPr>
          <a:xfrm>
            <a:off x="9045389" y="2071425"/>
            <a:ext cx="2519083" cy="2519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20%</a:t>
            </a:r>
            <a:endParaRPr lang="en-US" sz="6000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Market growth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ach month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14" y="449232"/>
            <a:ext cx="2313751" cy="1060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4190" y="1087765"/>
            <a:ext cx="38047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TRACTION</a:t>
            </a:r>
            <a:endParaRPr lang="en-US" sz="2000" b="0" cap="none" spc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Connector 9"/>
          <p:cNvCxnSpPr>
            <a:stCxn id="2" idx="4"/>
          </p:cNvCxnSpPr>
          <p:nvPr/>
        </p:nvCxnSpPr>
        <p:spPr>
          <a:xfrm flipH="1">
            <a:off x="1994648" y="4590509"/>
            <a:ext cx="1" cy="85164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764742" y="4590509"/>
            <a:ext cx="1" cy="85164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528326" y="4590509"/>
            <a:ext cx="1" cy="85164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304928" y="4590509"/>
            <a:ext cx="1" cy="85164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47494" y="5526885"/>
            <a:ext cx="21148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 expanding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b="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arket of customers</a:t>
            </a:r>
            <a:endParaRPr lang="en-US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12598" y="5526886"/>
            <a:ext cx="21042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Approved to a</a:t>
            </a:r>
            <a:r>
              <a:rPr lang="en-US" b="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pply</a:t>
            </a:r>
          </a:p>
          <a:p>
            <a:pPr algn="ctr"/>
            <a:r>
              <a:rPr lang="en-US" b="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implementation</a:t>
            </a:r>
            <a:endParaRPr lang="en-US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15585" y="5526885"/>
            <a:ext cx="20254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provide constant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b="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onthly revenue</a:t>
            </a:r>
            <a:endParaRPr lang="en-US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4183" y="5679286"/>
            <a:ext cx="266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 of around 200</a:t>
            </a:r>
          </a:p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wheelchair users surveyed</a:t>
            </a:r>
            <a:endParaRPr lang="en-US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12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wallpaperscraft.com/image/los_angeles_city_landscape_california_58937_1920x1080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736" y="0"/>
            <a:ext cx="12438209" cy="69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6" y="4331886"/>
            <a:ext cx="3494063" cy="349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14" y="527999"/>
            <a:ext cx="4157498" cy="2756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08" y="-159239"/>
            <a:ext cx="6195650" cy="41313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81070" y="3495754"/>
            <a:ext cx="25889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AHMAD DAHAQIN</a:t>
            </a:r>
          </a:p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 IBRAHIM</a:t>
            </a:r>
            <a:endParaRPr lang="en-US" sz="20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82339" y="3444111"/>
            <a:ext cx="17418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AL-ANDZAR</a:t>
            </a:r>
          </a:p>
          <a:p>
            <a:pPr algn="ctr"/>
            <a:r>
              <a:rPr lang="en-US" sz="20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 AZMI</a:t>
            </a:r>
            <a:endParaRPr lang="en-US" sz="20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90161" y="4131347"/>
            <a:ext cx="14920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FOUNDER</a:t>
            </a:r>
            <a:endParaRPr lang="en-US" sz="20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67380" y="4142165"/>
            <a:ext cx="19521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sz="20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C0-FOUNDER</a:t>
            </a:r>
            <a:endParaRPr lang="en-US" sz="20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fographic - 575 Wheelchair Users Surveyed In the UK, US, India, Brazil and Japan. 30% of wheelchairs users feel frustrated by out of date assistive techn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248"/>
          <a:stretch/>
        </p:blipFill>
        <p:spPr bwMode="auto">
          <a:xfrm>
            <a:off x="1506074" y="314976"/>
            <a:ext cx="9161929" cy="61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  <a:alpha val="1000"/>
              </a:schemeClr>
            </a:gs>
            <a:gs pos="87000">
              <a:schemeClr val="accent3">
                <a:lumMod val="47000"/>
                <a:lumOff val="53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fographic - 575 Wheelchair Users Surveyed In the UK, US, India, Brazil and Japan. 30% of wheelchairs users feel frustrated by out of date assistive techn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5" b="37931"/>
          <a:stretch/>
        </p:blipFill>
        <p:spPr bwMode="auto">
          <a:xfrm>
            <a:off x="1840943" y="0"/>
            <a:ext cx="8363415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  <a:extLst/>
        </p:spPr>
      </p:pic>
    </p:spTree>
    <p:extLst>
      <p:ext uri="{BB962C8B-B14F-4D97-AF65-F5344CB8AC3E}">
        <p14:creationId xmlns:p14="http://schemas.microsoft.com/office/powerpoint/2010/main" val="22206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eople in wheelchair in the street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35434" cy="69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2595097"/>
            <a:ext cx="7285661" cy="33383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2325" y="6048159"/>
            <a:ext cx="73829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“Providing half the functionality, at a quarter of the price”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3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heelchair users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488"/>
            <a:ext cx="12209081" cy="72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05" y="739452"/>
            <a:ext cx="5152063" cy="2360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8989" y="3195764"/>
            <a:ext cx="44710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  PROPOSITIONS</a:t>
            </a:r>
            <a:endParaRPr lang="en-US" sz="2400" b="0" cap="none" spc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01" y="4376610"/>
            <a:ext cx="1632989" cy="1437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86" y="4590079"/>
            <a:ext cx="1727382" cy="1050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03" y="4180276"/>
            <a:ext cx="1613237" cy="1601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69319" y="6209309"/>
            <a:ext cx="15925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COST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1921" y="6209309"/>
            <a:ext cx="24852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DEDICATED PATH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99322" y="6209309"/>
            <a:ext cx="20059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 PAIN</a:t>
            </a:r>
            <a:endParaRPr lang="en-US" sz="20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architect grid paper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909" y="-1191599"/>
            <a:ext cx="12382500" cy="8248651"/>
          </a:xfrm>
          <a:prstGeom prst="rect">
            <a:avLst/>
          </a:prstGeom>
          <a:solidFill>
            <a:schemeClr val="bg1">
              <a:alpha val="17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34" y="5844988"/>
            <a:ext cx="1849808" cy="847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68971" y="-503760"/>
            <a:ext cx="6786280" cy="80986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529" y="224117"/>
            <a:ext cx="4858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 smtClean="0"/>
              <a:t>PRODUCT SCHEMATICS</a:t>
            </a:r>
            <a:endParaRPr 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33588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ndoor backgroun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9570" y="-772890"/>
            <a:ext cx="18288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34" y="5844988"/>
            <a:ext cx="1849808" cy="84760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239067" y="2678019"/>
            <a:ext cx="1445342" cy="7000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109649" y="2678019"/>
            <a:ext cx="1445342" cy="7000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40133" y="1198345"/>
            <a:ext cx="2793631" cy="2836606"/>
            <a:chOff x="1117181" y="1159712"/>
            <a:chExt cx="2793631" cy="2836606"/>
          </a:xfrm>
        </p:grpSpPr>
        <p:sp>
          <p:nvSpPr>
            <p:cNvPr id="7" name="Oval 6"/>
            <p:cNvSpPr/>
            <p:nvPr/>
          </p:nvSpPr>
          <p:spPr>
            <a:xfrm>
              <a:off x="1117181" y="1202687"/>
              <a:ext cx="2793631" cy="27936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937" y="1159712"/>
              <a:ext cx="1454777" cy="265028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164049" y="925059"/>
            <a:ext cx="3059399" cy="3089014"/>
            <a:chOff x="7840968" y="852451"/>
            <a:chExt cx="3059399" cy="3089014"/>
          </a:xfrm>
        </p:grpSpPr>
        <p:sp>
          <p:nvSpPr>
            <p:cNvPr id="10" name="Oval 9"/>
            <p:cNvSpPr/>
            <p:nvPr/>
          </p:nvSpPr>
          <p:spPr>
            <a:xfrm>
              <a:off x="7840968" y="1071043"/>
              <a:ext cx="2870422" cy="28704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114" y="852451"/>
              <a:ext cx="2365253" cy="26609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465" y="1772003"/>
              <a:ext cx="863297" cy="157958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52" y="1080449"/>
            <a:ext cx="3744574" cy="319514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70145" y="4708517"/>
            <a:ext cx="33336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WHEELCHAIR USERS</a:t>
            </a:r>
            <a:endParaRPr lang="en-US" sz="24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7782311" y="4642882"/>
            <a:ext cx="363389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BULDING OWNERS</a:t>
            </a:r>
            <a:endParaRPr lang="en-US" sz="24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2157" y="2016299"/>
            <a:ext cx="23225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</a:p>
          <a:p>
            <a:pPr algn="ctr"/>
            <a:r>
              <a:rPr lang="en-US" sz="4000" b="0" cap="none" spc="3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</a:t>
            </a:r>
            <a:endParaRPr lang="en-US" sz="4000" b="0" cap="none" spc="3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63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34" y="5844988"/>
            <a:ext cx="1849808" cy="847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761702"/>
            <a:ext cx="953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Loss Over 12 months </a:t>
            </a:r>
            <a:r>
              <a:rPr lang="en-US" dirty="0" smtClean="0">
                <a:solidFill>
                  <a:srgbClr val="FF0000"/>
                </a:solidFill>
              </a:rPr>
              <a:t>(RM 163, 000) </a:t>
            </a:r>
            <a:r>
              <a:rPr lang="en-US" dirty="0" smtClean="0"/>
              <a:t>+ Startup Cost </a:t>
            </a:r>
            <a:r>
              <a:rPr lang="en-US" dirty="0" smtClean="0">
                <a:solidFill>
                  <a:srgbClr val="FF0000"/>
                </a:solidFill>
              </a:rPr>
              <a:t>(RM 120,100) </a:t>
            </a:r>
            <a:r>
              <a:rPr lang="en-US" dirty="0" smtClean="0"/>
              <a:t>+ Variable Costs </a:t>
            </a:r>
            <a:r>
              <a:rPr lang="en-US" dirty="0" smtClean="0">
                <a:solidFill>
                  <a:srgbClr val="FF0000"/>
                </a:solidFill>
              </a:rPr>
              <a:t>(RM 16, 900)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5781" y="6170361"/>
            <a:ext cx="4827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Asking fund = </a:t>
            </a:r>
            <a:r>
              <a:rPr lang="en-US" sz="3200" dirty="0" smtClean="0">
                <a:solidFill>
                  <a:srgbClr val="FF0000"/>
                </a:solidFill>
              </a:rPr>
              <a:t>RM300, 000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203550"/>
              </p:ext>
            </p:extLst>
          </p:nvPr>
        </p:nvGraphicFramePr>
        <p:xfrm>
          <a:off x="304800" y="373626"/>
          <a:ext cx="11546542" cy="4975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77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indoor backgroun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9570" y="-772890"/>
            <a:ext cx="18288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98" y="717806"/>
            <a:ext cx="2547830" cy="1167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7102" y="1984030"/>
            <a:ext cx="28446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spc="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COMPETITORS</a:t>
            </a:r>
            <a:endParaRPr lang="en-US" sz="2400" b="0" cap="none" spc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https://cdn.shopify.com/s/files/1/1885/1955/products/2003-Sliver-Main_1024x1024.png?v=15071827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85" y="751912"/>
            <a:ext cx="4235399" cy="42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jazzy-electric-wheelchairs.com/cache/1463082108000/resources/product/16/picture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0582" y1="73125" x2="30582" y2="73125"/>
                        <a14:foregroundMark x1="50844" y1="84219" x2="50844" y2="84219"/>
                        <a14:foregroundMark x1="50281" y1="90781" x2="50281" y2="90781"/>
                        <a14:foregroundMark x1="51220" y1="92969" x2="51220" y2="92969"/>
                        <a14:foregroundMark x1="50094" y1="92031" x2="50094" y2="92031"/>
                        <a14:foregroundMark x1="48780" y1="89375" x2="48780" y2="89375"/>
                        <a14:foregroundMark x1="9006" y1="76563" x2="9006" y2="76563"/>
                        <a14:foregroundMark x1="6942" y1="75469" x2="6942" y2="75469"/>
                        <a14:foregroundMark x1="6191" y1="73750" x2="6191" y2="73750"/>
                        <a14:foregroundMark x1="5629" y1="72344" x2="5629" y2="72344"/>
                        <a14:foregroundMark x1="5629" y1="70781" x2="5629" y2="70781"/>
                        <a14:foregroundMark x1="6567" y1="69844" x2="6567" y2="69844"/>
                        <a14:foregroundMark x1="7317" y1="68750" x2="7317" y2="68750"/>
                        <a14:foregroundMark x1="48780" y1="91406" x2="48780" y2="91406"/>
                        <a14:foregroundMark x1="28330" y1="71719" x2="28330" y2="7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00" y="374334"/>
            <a:ext cx="3143765" cy="37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rofessor x wheelchair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75977" y1="71733" x2="75977" y2="71733"/>
                        <a14:foregroundMark x1="74219" y1="69453" x2="74219" y2="69453"/>
                        <a14:foregroundMark x1="84961" y1="80699" x2="84961" y2="80699"/>
                        <a14:foregroundMark x1="87500" y1="80243" x2="87500" y2="80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14" y="3332453"/>
            <a:ext cx="2614661" cy="336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146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42</cp:revision>
  <dcterms:created xsi:type="dcterms:W3CDTF">2019-01-19T13:46:26Z</dcterms:created>
  <dcterms:modified xsi:type="dcterms:W3CDTF">2019-01-21T16:09:02Z</dcterms:modified>
</cp:coreProperties>
</file>